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5" r:id="rId7"/>
    <p:sldId id="266" r:id="rId8"/>
    <p:sldId id="267" r:id="rId9"/>
    <p:sldId id="268" r:id="rId10"/>
    <p:sldId id="270" r:id="rId11"/>
    <p:sldId id="269" r:id="rId12"/>
    <p:sldId id="271" r:id="rId13"/>
    <p:sldId id="261" r:id="rId14"/>
    <p:sldId id="262" r:id="rId15"/>
    <p:sldId id="263" r:id="rId1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8" d="100"/>
          <a:sy n="88" d="100"/>
        </p:scale>
        <p:origin x="-1050" y="-10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8" name="Freeform 7"/>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Title 8"/>
          <p:cNvSpPr>
            <a:spLocks noGrp="1"/>
          </p:cNvSpPr>
          <p:nvPr>
            <p:ph type="ctrTitle"/>
          </p:nvPr>
        </p:nvSpPr>
        <p:spPr>
          <a:xfrm>
            <a:off x="429064" y="3337560"/>
            <a:ext cx="6480048" cy="230124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E637BB6B-EE1B-48FB-8575-0D55C373DE88}" type="datetimeFigureOut">
              <a:rPr lang="en-US" smtClean="0"/>
              <a:pPr/>
              <a:t>9/29/2011</a:t>
            </a:fld>
            <a:endParaRPr lang="en-US"/>
          </a:p>
        </p:txBody>
      </p:sp>
      <p:sp>
        <p:nvSpPr>
          <p:cNvPr id="19" name="Footer Placeholder 18"/>
          <p:cNvSpPr>
            <a:spLocks noGrp="1"/>
          </p:cNvSpPr>
          <p:nvPr>
            <p:ph type="ftr" sz="quarter" idx="11"/>
          </p:nvPr>
        </p:nvSpPr>
        <p:spPr/>
        <p:txBody>
          <a:bodyPr/>
          <a:lstStyle/>
          <a:p>
            <a:endParaRPr kumimoji="0" lang="en-US"/>
          </a:p>
        </p:txBody>
      </p:sp>
      <p:sp>
        <p:nvSpPr>
          <p:cNvPr id="27" name="Slide Number Placeholder 26"/>
          <p:cNvSpPr>
            <a:spLocks noGrp="1"/>
          </p:cNvSpPr>
          <p:nvPr>
            <p:ph type="sldNum" sz="quarter" idx="12"/>
          </p:nvPr>
        </p:nvSpPr>
        <p:spPr/>
        <p:txBody>
          <a:bodyPr/>
          <a:lstStyle/>
          <a:p>
            <a:fld id="{2AA957AF-53C0-420B-9C2D-77DB1416566C}" type="slidenum">
              <a:rPr kumimoji="0" lang="en-US" smtClean="0"/>
              <a:pPr/>
              <a:t>‹#›</a:t>
            </a:fld>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637BB6B-EE1B-48FB-8575-0D55C373DE88}" type="datetimeFigureOut">
              <a:rPr lang="en-US" smtClean="0"/>
              <a:pPr/>
              <a:t>9/29/2011</a:t>
            </a:fld>
            <a:endParaRPr lang="en-US" dirty="0"/>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fld id="{2AA957AF-53C0-420B-9C2D-77DB1416566C}" type="slidenum">
              <a:rPr kumimoji="0" lang="en-US" smtClean="0"/>
              <a:pPr/>
              <a:t>‹#›</a:t>
            </a:fld>
            <a:endParaRPr kumimoji="0"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637BB6B-EE1B-48FB-8575-0D55C373DE88}" type="datetimeFigureOut">
              <a:rPr lang="en-US" smtClean="0"/>
              <a:pPr/>
              <a:t>9/29/2011</a:t>
            </a:fld>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fld id="{2AA957AF-53C0-420B-9C2D-77DB1416566C}" type="slidenum">
              <a:rPr kumimoji="0" lang="en-US" smtClean="0"/>
              <a:pPr/>
              <a:t>‹#›</a:t>
            </a:fld>
            <a:endParaRPr kumimoji="0"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637BB6B-EE1B-48FB-8575-0D55C373DE88}" type="datetimeFigureOut">
              <a:rPr lang="en-US" smtClean="0"/>
              <a:pPr/>
              <a:t>9/29/2011</a:t>
            </a:fld>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fld id="{2AA957AF-53C0-420B-9C2D-77DB1416566C}" type="slidenum">
              <a:rPr kumimoji="0" lang="en-US" smtClean="0"/>
              <a:pPr/>
              <a:t>‹#›</a:t>
            </a:fld>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9" name="Freeform 8"/>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2" name="Title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E637BB6B-EE1B-48FB-8575-0D55C373DE88}" type="datetimeFigureOut">
              <a:rPr lang="en-US" smtClean="0"/>
              <a:pPr/>
              <a:t>9/29/2011</a:t>
            </a:fld>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fld id="{2AA957AF-53C0-420B-9C2D-77DB1416566C}" type="slidenum">
              <a:rPr kumimoji="0" lang="en-US" smtClean="0"/>
              <a:pPr/>
              <a:t>‹#›</a:t>
            </a:fld>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E637BB6B-EE1B-48FB-8575-0D55C373DE88}" type="datetimeFigureOut">
              <a:rPr lang="en-US" smtClean="0"/>
              <a:pPr/>
              <a:t>9/29/2011</a:t>
            </a:fld>
            <a:endParaRPr lang="en-US"/>
          </a:p>
        </p:txBody>
      </p:sp>
      <p:sp>
        <p:nvSpPr>
          <p:cNvPr id="6" name="Footer Placeholder 5"/>
          <p:cNvSpPr>
            <a:spLocks noGrp="1"/>
          </p:cNvSpPr>
          <p:nvPr>
            <p:ph type="ftr" sz="quarter" idx="11"/>
          </p:nvPr>
        </p:nvSpPr>
        <p:spPr/>
        <p:txBody>
          <a:bodyPr/>
          <a:lstStyle/>
          <a:p>
            <a:endParaRPr kumimoji="0" lang="en-US"/>
          </a:p>
        </p:txBody>
      </p:sp>
      <p:sp>
        <p:nvSpPr>
          <p:cNvPr id="7" name="Slide Number Placeholder 6"/>
          <p:cNvSpPr>
            <a:spLocks noGrp="1"/>
          </p:cNvSpPr>
          <p:nvPr>
            <p:ph type="sldNum" sz="quarter" idx="12"/>
          </p:nvPr>
        </p:nvSpPr>
        <p:spPr/>
        <p:txBody>
          <a:bodyPr/>
          <a:lstStyle/>
          <a:p>
            <a:fld id="{2AA957AF-53C0-420B-9C2D-77DB1416566C}" type="slidenum">
              <a:rPr kumimoji="0" lang="en-US" smtClean="0"/>
              <a:pPr/>
              <a:t>‹#›</a:t>
            </a:fld>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86400"/>
            <a:ext cx="4040188"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5486400"/>
            <a:ext cx="4041775"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E637BB6B-EE1B-48FB-8575-0D55C373DE88}" type="datetimeFigureOut">
              <a:rPr lang="en-US" smtClean="0"/>
              <a:pPr/>
              <a:t>9/29/2011</a:t>
            </a:fld>
            <a:endParaRPr lang="en-US"/>
          </a:p>
        </p:txBody>
      </p:sp>
      <p:sp>
        <p:nvSpPr>
          <p:cNvPr id="8" name="Footer Placeholder 7"/>
          <p:cNvSpPr>
            <a:spLocks noGrp="1"/>
          </p:cNvSpPr>
          <p:nvPr>
            <p:ph type="ftr" sz="quarter" idx="11"/>
          </p:nvPr>
        </p:nvSpPr>
        <p:spPr/>
        <p:txBody>
          <a:bodyPr/>
          <a:lstStyle/>
          <a:p>
            <a:endParaRPr kumimoji="0" lang="en-US"/>
          </a:p>
        </p:txBody>
      </p:sp>
      <p:sp>
        <p:nvSpPr>
          <p:cNvPr id="9" name="Slide Number Placeholder 8"/>
          <p:cNvSpPr>
            <a:spLocks noGrp="1"/>
          </p:cNvSpPr>
          <p:nvPr>
            <p:ph type="sldNum" sz="quarter" idx="12"/>
          </p:nvPr>
        </p:nvSpPr>
        <p:spPr/>
        <p:txBody>
          <a:bodyPr/>
          <a:lstStyle/>
          <a:p>
            <a:fld id="{2AA957AF-53C0-420B-9C2D-77DB1416566C}" type="slidenum">
              <a:rPr kumimoji="0" lang="en-US" smtClean="0"/>
              <a:pPr/>
              <a:t>‹#›</a:t>
            </a:fld>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320"/>
            <a:ext cx="7470648" cy="1143000"/>
          </a:xfrm>
        </p:spPr>
        <p:txBody>
          <a:bodyPr anchor="ctr"/>
          <a:lstStyle>
            <a:lvl1pPr algn="l">
              <a:defRPr sz="4600"/>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fld id="{E637BB6B-EE1B-48FB-8575-0D55C373DE88}" type="datetimeFigureOut">
              <a:rPr lang="en-US" smtClean="0"/>
              <a:pPr/>
              <a:t>9/29/2011</a:t>
            </a:fld>
            <a:endParaRPr lang="en-US"/>
          </a:p>
        </p:txBody>
      </p:sp>
      <p:sp>
        <p:nvSpPr>
          <p:cNvPr id="8" name="Slide Number Placeholder 7"/>
          <p:cNvSpPr>
            <a:spLocks noGrp="1"/>
          </p:cNvSpPr>
          <p:nvPr>
            <p:ph type="sldNum" sz="quarter" idx="11"/>
          </p:nvPr>
        </p:nvSpPr>
        <p:spPr/>
        <p:txBody>
          <a:bodyPr/>
          <a:lstStyle/>
          <a:p>
            <a:fld id="{2AA957AF-53C0-420B-9C2D-77DB1416566C}" type="slidenum">
              <a:rPr kumimoji="0" lang="en-US" smtClean="0"/>
              <a:pPr/>
              <a:t>‹#›</a:t>
            </a:fld>
            <a:endParaRPr kumimoji="0" lang="en-US"/>
          </a:p>
        </p:txBody>
      </p:sp>
      <p:sp>
        <p:nvSpPr>
          <p:cNvPr id="9" name="Footer Placeholder 8"/>
          <p:cNvSpPr>
            <a:spLocks noGrp="1"/>
          </p:cNvSpPr>
          <p:nvPr>
            <p:ph type="ftr" sz="quarter" idx="12"/>
          </p:nvPr>
        </p:nvSpPr>
        <p:spPr/>
        <p:txBody>
          <a:bodyPr/>
          <a:lstStyle/>
          <a:p>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637BB6B-EE1B-48FB-8575-0D55C373DE88}" type="datetimeFigureOut">
              <a:rPr lang="en-US" smtClean="0"/>
              <a:pPr/>
              <a:t>9/29/2011</a:t>
            </a:fld>
            <a:endParaRPr lang="en-US"/>
          </a:p>
        </p:txBody>
      </p:sp>
      <p:sp>
        <p:nvSpPr>
          <p:cNvPr id="3" name="Footer Placeholder 2"/>
          <p:cNvSpPr>
            <a:spLocks noGrp="1"/>
          </p:cNvSpPr>
          <p:nvPr>
            <p:ph type="ftr" sz="quarter" idx="11"/>
          </p:nvPr>
        </p:nvSpPr>
        <p:spPr/>
        <p:txBody>
          <a:bodyPr/>
          <a:lstStyle/>
          <a:p>
            <a:endParaRPr kumimoji="0" lang="en-US"/>
          </a:p>
        </p:txBody>
      </p:sp>
      <p:sp>
        <p:nvSpPr>
          <p:cNvPr id="4" name="Slide Number Placeholder 3"/>
          <p:cNvSpPr>
            <a:spLocks noGrp="1"/>
          </p:cNvSpPr>
          <p:nvPr>
            <p:ph type="sldNum" sz="quarter" idx="12"/>
          </p:nvPr>
        </p:nvSpPr>
        <p:spPr/>
        <p:txBody>
          <a:bodyPr/>
          <a:lstStyle/>
          <a:p>
            <a:fld id="{2AA957AF-53C0-420B-9C2D-77DB1416566C}" type="slidenum">
              <a:rPr kumimoji="0" lang="en-US" smtClean="0"/>
              <a:pPr/>
              <a:t>‹#›</a:t>
            </a:fld>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E637BB6B-EE1B-48FB-8575-0D55C373DE88}" type="datetimeFigureOut">
              <a:rPr lang="en-US" smtClean="0"/>
              <a:pPr/>
              <a:t>9/29/2011</a:t>
            </a:fld>
            <a:endParaRPr lang="en-US"/>
          </a:p>
        </p:txBody>
      </p:sp>
      <p:sp>
        <p:nvSpPr>
          <p:cNvPr id="6" name="Footer Placeholder 5"/>
          <p:cNvSpPr>
            <a:spLocks noGrp="1"/>
          </p:cNvSpPr>
          <p:nvPr>
            <p:ph type="ftr" sz="quarter" idx="11"/>
          </p:nvPr>
        </p:nvSpPr>
        <p:spPr/>
        <p:txBody>
          <a:bodyPr/>
          <a:lstStyle/>
          <a:p>
            <a:endParaRPr kumimoji="0" lang="en-US"/>
          </a:p>
        </p:txBody>
      </p:sp>
      <p:sp>
        <p:nvSpPr>
          <p:cNvPr id="7" name="Slide Number Placeholder 6"/>
          <p:cNvSpPr>
            <a:spLocks noGrp="1"/>
          </p:cNvSpPr>
          <p:nvPr>
            <p:ph type="sldNum" sz="quarter" idx="12"/>
          </p:nvPr>
        </p:nvSpPr>
        <p:spPr>
          <a:xfrm>
            <a:off x="8156448" y="6422064"/>
            <a:ext cx="762000" cy="365125"/>
          </a:xfrm>
        </p:spPr>
        <p:txBody>
          <a:bodyPr/>
          <a:lstStyle/>
          <a:p>
            <a:fld id="{2AA957AF-53C0-420B-9C2D-77DB1416566C}" type="slidenum">
              <a:rPr kumimoji="0" lang="en-US" smtClean="0"/>
              <a:pPr/>
              <a:t>‹#›</a:t>
            </a:fld>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457200" y="6422064"/>
            <a:ext cx="2133600" cy="365125"/>
          </a:xfrm>
        </p:spPr>
        <p:txBody>
          <a:bodyPr/>
          <a:lstStyle/>
          <a:p>
            <a:fld id="{E637BB6B-EE1B-48FB-8575-0D55C373DE88}" type="datetimeFigureOut">
              <a:rPr lang="en-US" smtClean="0"/>
              <a:pPr/>
              <a:t>9/29/2011</a:t>
            </a:fld>
            <a:endParaRPr lang="en-US"/>
          </a:p>
        </p:txBody>
      </p:sp>
      <p:sp>
        <p:nvSpPr>
          <p:cNvPr id="6" name="Footer Placeholder 5"/>
          <p:cNvSpPr>
            <a:spLocks noGrp="1"/>
          </p:cNvSpPr>
          <p:nvPr>
            <p:ph type="ftr" sz="quarter" idx="11"/>
          </p:nvPr>
        </p:nvSpPr>
        <p:spPr/>
        <p:txBody>
          <a:bodyPr/>
          <a:lstStyle/>
          <a:p>
            <a:endParaRPr kumimoji="0" lang="en-US"/>
          </a:p>
        </p:txBody>
      </p:sp>
      <p:sp>
        <p:nvSpPr>
          <p:cNvPr id="7" name="Slide Number Placeholder 6"/>
          <p:cNvSpPr>
            <a:spLocks noGrp="1"/>
          </p:cNvSpPr>
          <p:nvPr>
            <p:ph type="sldNum" sz="quarter" idx="12"/>
          </p:nvPr>
        </p:nvSpPr>
        <p:spPr/>
        <p:txBody>
          <a:bodyPr/>
          <a:lstStyle/>
          <a:p>
            <a:fld id="{2AA957AF-53C0-420B-9C2D-77DB1416566C}" type="slidenum">
              <a:rPr kumimoji="0" lang="en-US" smtClean="0"/>
              <a:pPr/>
              <a:t>‹#›</a:t>
            </a:fld>
            <a:endParaRPr kumimoji="0"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2" name="Freeform 11"/>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16" name="Freeform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Title Placeholder 8"/>
          <p:cNvSpPr>
            <a:spLocks noGrp="1"/>
          </p:cNvSpPr>
          <p:nvPr>
            <p:ph type="title"/>
          </p:nvPr>
        </p:nvSpPr>
        <p:spPr>
          <a:xfrm>
            <a:off x="457200" y="274638"/>
            <a:ext cx="7467600" cy="1143000"/>
          </a:xfrm>
          <a:prstGeom prst="rect">
            <a:avLst/>
          </a:prstGeom>
        </p:spPr>
        <p:txBody>
          <a:bodyPr vert="horz" lIns="45720" rIns="45720" anchor="ctr">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600200"/>
            <a:ext cx="74676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422064"/>
            <a:ext cx="21336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fld id="{E637BB6B-EE1B-48FB-8575-0D55C373DE88}" type="datetimeFigureOut">
              <a:rPr lang="en-US" smtClean="0"/>
              <a:pPr/>
              <a:t>9/29/2011</a:t>
            </a:fld>
            <a:endParaRPr lang="en-US" sz="1000">
              <a:solidFill>
                <a:schemeClr val="tx2">
                  <a:shade val="50000"/>
                </a:schemeClr>
              </a:solidFill>
            </a:endParaRPr>
          </a:p>
        </p:txBody>
      </p:sp>
      <p:sp>
        <p:nvSpPr>
          <p:cNvPr id="22" name="Footer Placeholder 21"/>
          <p:cNvSpPr>
            <a:spLocks noGrp="1"/>
          </p:cNvSpPr>
          <p:nvPr>
            <p:ph type="ftr" sz="quarter" idx="3"/>
          </p:nvPr>
        </p:nvSpPr>
        <p:spPr>
          <a:xfrm>
            <a:off x="3124200" y="6422064"/>
            <a:ext cx="28956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pPr algn="ctr" eaLnBrk="1" latinLnBrk="0" hangingPunct="1"/>
            <a:endParaRPr kumimoji="0" lang="en-US" sz="1000" dirty="0">
              <a:solidFill>
                <a:schemeClr val="tx2">
                  <a:shade val="50000"/>
                </a:schemeClr>
              </a:solidFill>
            </a:endParaRPr>
          </a:p>
        </p:txBody>
      </p:sp>
      <p:sp>
        <p:nvSpPr>
          <p:cNvPr id="18" name="Slide Number Placeholder 17"/>
          <p:cNvSpPr>
            <a:spLocks noGrp="1"/>
          </p:cNvSpPr>
          <p:nvPr>
            <p:ph type="sldNum" sz="quarter" idx="4"/>
          </p:nvPr>
        </p:nvSpPr>
        <p:spPr>
          <a:xfrm>
            <a:off x="8153400" y="6422064"/>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fld id="{2AA957AF-53C0-420B-9C2D-77DB1416566C}" type="slidenum">
              <a:rPr kumimoji="0" lang="en-US" smtClean="0"/>
              <a:pPr/>
              <a:t>‹#›</a:t>
            </a:fld>
            <a:endParaRPr kumimoji="0" lang="en-US" sz="1000" dirty="0">
              <a:solidFill>
                <a:schemeClr val="tx2">
                  <a:shade val="50000"/>
                </a:schemeClr>
              </a:solidFill>
            </a:endParaRPr>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600" kern="1200">
          <a:solidFill>
            <a:schemeClr val="tx1"/>
          </a:solidFill>
          <a:latin typeface="+mj-lt"/>
          <a:ea typeface="+mj-ea"/>
          <a:cs typeface="+mj-cs"/>
        </a:defRPr>
      </a:lvl1pPr>
    </p:titleStyle>
    <p:body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Quad Trees</a:t>
            </a:r>
            <a:endParaRPr lang="en-US" dirty="0"/>
          </a:p>
        </p:txBody>
      </p:sp>
      <p:sp>
        <p:nvSpPr>
          <p:cNvPr id="3" name="Subtitle 2"/>
          <p:cNvSpPr>
            <a:spLocks noGrp="1"/>
          </p:cNvSpPr>
          <p:nvPr>
            <p:ph type="subTitle" idx="1"/>
          </p:nvPr>
        </p:nvSpPr>
        <p:spPr/>
        <p:txBody>
          <a:bodyPr/>
          <a:lstStyle/>
          <a:p>
            <a:r>
              <a:rPr lang="en-US" dirty="0" smtClean="0"/>
              <a:t>Efficient Object Queries in 2D Space</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Unbalanced Quad Tree</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07567" y="1600200"/>
            <a:ext cx="7166866" cy="4525963"/>
          </a:xfrm>
        </p:spPr>
      </p:pic>
    </p:spTree>
    <p:extLst>
      <p:ext uri="{BB962C8B-B14F-4D97-AF65-F5344CB8AC3E}">
        <p14:creationId xmlns:p14="http://schemas.microsoft.com/office/powerpoint/2010/main" val="10375535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Balanced Quad Trees</a:t>
            </a:r>
            <a:endParaRPr lang="en-US" dirty="0"/>
          </a:p>
        </p:txBody>
      </p:sp>
      <p:sp>
        <p:nvSpPr>
          <p:cNvPr id="3" name="Content Placeholder 2"/>
          <p:cNvSpPr>
            <a:spLocks noGrp="1"/>
          </p:cNvSpPr>
          <p:nvPr>
            <p:ph idx="1"/>
          </p:nvPr>
        </p:nvSpPr>
        <p:spPr/>
        <p:txBody>
          <a:bodyPr/>
          <a:lstStyle/>
          <a:p>
            <a:pPr marL="36576" indent="0">
              <a:buNone/>
            </a:pPr>
            <a:r>
              <a:rPr lang="en-US" dirty="0" smtClean="0"/>
              <a:t>Balanced quad trees require all nodes to be split to the same depth.  </a:t>
            </a:r>
            <a:endParaRPr lang="en-US" dirty="0"/>
          </a:p>
        </p:txBody>
      </p:sp>
    </p:spTree>
    <p:extLst>
      <p:ext uri="{BB962C8B-B14F-4D97-AF65-F5344CB8AC3E}">
        <p14:creationId xmlns:p14="http://schemas.microsoft.com/office/powerpoint/2010/main" val="61419574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Balanced Quad Tree</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07567" y="1600200"/>
            <a:ext cx="7166866" cy="4525963"/>
          </a:xfrm>
        </p:spPr>
      </p:pic>
    </p:spTree>
    <p:extLst>
      <p:ext uri="{BB962C8B-B14F-4D97-AF65-F5344CB8AC3E}">
        <p14:creationId xmlns:p14="http://schemas.microsoft.com/office/powerpoint/2010/main" val="60416534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a:t>
            </a:r>
            <a:endParaRPr lang="en-US" dirty="0"/>
          </a:p>
        </p:txBody>
      </p:sp>
      <p:sp>
        <p:nvSpPr>
          <p:cNvPr id="3" name="Content Placeholder 2"/>
          <p:cNvSpPr>
            <a:spLocks noGrp="1"/>
          </p:cNvSpPr>
          <p:nvPr>
            <p:ph idx="1"/>
          </p:nvPr>
        </p:nvSpPr>
        <p:spPr/>
        <p:txBody>
          <a:bodyPr/>
          <a:lstStyle/>
          <a:p>
            <a:pPr marL="36576" indent="0">
              <a:buNone/>
            </a:pPr>
            <a:r>
              <a:rPr lang="en-US" dirty="0" smtClean="0"/>
              <a:t>Problem:  A section of a city has 2,000 taxi cabs.  Finding cabs near a specific location requires checking the location of all 2,000 taxi objects to find which ones are near our location.</a:t>
            </a:r>
          </a:p>
          <a:p>
            <a:pPr marL="36576" indent="0">
              <a:buNone/>
            </a:pPr>
            <a:endParaRPr lang="en-US" dirty="0"/>
          </a:p>
          <a:p>
            <a:pPr marL="36576" indent="0">
              <a:buNone/>
            </a:pPr>
            <a:r>
              <a:rPr lang="en-US" dirty="0" smtClean="0"/>
              <a:t>Solution:  Using a quad tree, query the tree to find a region and return the list of taxis in that region.</a:t>
            </a:r>
            <a:endParaRPr lang="en-US" dirty="0"/>
          </a:p>
        </p:txBody>
      </p:sp>
    </p:spTree>
    <p:extLst>
      <p:ext uri="{BB962C8B-B14F-4D97-AF65-F5344CB8AC3E}">
        <p14:creationId xmlns:p14="http://schemas.microsoft.com/office/powerpoint/2010/main" val="373254830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Additional Partitioning Strategies</a:t>
            </a:r>
            <a:endParaRPr lang="en-US" dirty="0"/>
          </a:p>
        </p:txBody>
      </p:sp>
      <p:sp>
        <p:nvSpPr>
          <p:cNvPr id="3" name="Content Placeholder 2"/>
          <p:cNvSpPr>
            <a:spLocks noGrp="1"/>
          </p:cNvSpPr>
          <p:nvPr>
            <p:ph idx="1"/>
          </p:nvPr>
        </p:nvSpPr>
        <p:spPr/>
        <p:txBody>
          <a:bodyPr>
            <a:normAutofit/>
          </a:bodyPr>
          <a:lstStyle/>
          <a:p>
            <a:pPr marL="36576" indent="0">
              <a:buNone/>
            </a:pPr>
            <a:r>
              <a:rPr lang="en-US" dirty="0" smtClean="0"/>
              <a:t>Quad trees aren’t the only ways to partition space.  Here are a couple of other strategies:</a:t>
            </a:r>
          </a:p>
          <a:p>
            <a:r>
              <a:rPr lang="en-US" dirty="0" err="1" smtClean="0"/>
              <a:t>Octrees</a:t>
            </a:r>
            <a:r>
              <a:rPr lang="en-US" dirty="0" smtClean="0"/>
              <a:t> – Similar to quad trees but useful for partitioning 3D space (each node has 8 child nodes.</a:t>
            </a:r>
          </a:p>
          <a:p>
            <a:r>
              <a:rPr lang="en-US" dirty="0" smtClean="0"/>
              <a:t>Geographic Grid Registration – More efficient for objects that move but sacrificing adjustable granularity.</a:t>
            </a:r>
          </a:p>
          <a:p>
            <a:endParaRPr lang="en-US" dirty="0"/>
          </a:p>
        </p:txBody>
      </p:sp>
    </p:spTree>
    <p:extLst>
      <p:ext uri="{BB962C8B-B14F-4D97-AF65-F5344CB8AC3E}">
        <p14:creationId xmlns:p14="http://schemas.microsoft.com/office/powerpoint/2010/main" val="272000538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t/>
            </a:r>
            <a:br>
              <a:rPr lang="en-US" dirty="0" smtClean="0"/>
            </a:br>
            <a:r>
              <a:rPr lang="en-US" dirty="0"/>
              <a:t/>
            </a:r>
            <a:br>
              <a:rPr lang="en-US" dirty="0"/>
            </a:br>
            <a:r>
              <a:rPr lang="en-US" dirty="0" smtClean="0"/>
              <a:t/>
            </a:r>
            <a:br>
              <a:rPr lang="en-US" dirty="0" smtClean="0"/>
            </a:br>
            <a:r>
              <a:rPr lang="en-US" dirty="0"/>
              <a:t/>
            </a:r>
            <a:br>
              <a:rPr lang="en-US" dirty="0"/>
            </a:br>
            <a:r>
              <a:rPr lang="en-US" dirty="0" smtClean="0"/>
              <a:t/>
            </a:r>
            <a:br>
              <a:rPr lang="en-US" dirty="0" smtClean="0"/>
            </a:br>
            <a:r>
              <a:rPr lang="en-US" dirty="0"/>
              <a:t/>
            </a:r>
            <a:br>
              <a:rPr lang="en-US" dirty="0"/>
            </a:br>
            <a:r>
              <a:rPr lang="en-US" dirty="0" smtClean="0"/>
              <a:t/>
            </a:r>
            <a:br>
              <a:rPr lang="en-US" dirty="0" smtClean="0"/>
            </a:br>
            <a:r>
              <a:rPr lang="en-US" dirty="0" smtClean="0"/>
              <a:t>Questions?</a:t>
            </a:r>
            <a:endParaRPr lang="en-US" dirty="0"/>
          </a:p>
        </p:txBody>
      </p:sp>
      <p:sp>
        <p:nvSpPr>
          <p:cNvPr id="3" name="Content Placeholder 2"/>
          <p:cNvSpPr>
            <a:spLocks noGrp="1"/>
          </p:cNvSpPr>
          <p:nvPr>
            <p:ph idx="1"/>
          </p:nvPr>
        </p:nvSpPr>
        <p:spPr>
          <a:ln>
            <a:noFill/>
          </a:ln>
        </p:spPr>
        <p:txBody>
          <a:bodyPr/>
          <a:lstStyle/>
          <a:p>
            <a:pPr marL="36576" indent="0">
              <a:buNone/>
            </a:pPr>
            <a:endParaRPr lang="en-US" dirty="0" smtClean="0"/>
          </a:p>
          <a:p>
            <a:pPr marL="36576" indent="0">
              <a:buNone/>
            </a:pPr>
            <a:endParaRPr lang="en-US" dirty="0"/>
          </a:p>
          <a:p>
            <a:pPr marL="36576" indent="0">
              <a:buNone/>
            </a:pPr>
            <a:endParaRPr lang="en-US" dirty="0" smtClean="0"/>
          </a:p>
          <a:p>
            <a:pPr marL="36576" indent="0">
              <a:buNone/>
            </a:pPr>
            <a:endParaRPr lang="en-US" dirty="0"/>
          </a:p>
          <a:p>
            <a:pPr marL="36576" indent="0">
              <a:buNone/>
            </a:pPr>
            <a:endParaRPr lang="en-US" dirty="0" smtClean="0"/>
          </a:p>
          <a:p>
            <a:pPr marL="36576" indent="0" algn="ctr">
              <a:buNone/>
            </a:pPr>
            <a:r>
              <a:rPr lang="en-US" sz="4000" dirty="0" smtClean="0"/>
              <a:t>http://www.dustinhorne.com</a:t>
            </a:r>
            <a:endParaRPr lang="en-US" sz="4000" dirty="0"/>
          </a:p>
        </p:txBody>
      </p:sp>
    </p:spTree>
    <p:extLst>
      <p:ext uri="{BB962C8B-B14F-4D97-AF65-F5344CB8AC3E}">
        <p14:creationId xmlns:p14="http://schemas.microsoft.com/office/powerpoint/2010/main" val="289768117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Why use space partitioning?</a:t>
            </a:r>
            <a:endParaRPr lang="en-US" dirty="0"/>
          </a:p>
        </p:txBody>
      </p:sp>
      <p:sp>
        <p:nvSpPr>
          <p:cNvPr id="3" name="Content Placeholder 2"/>
          <p:cNvSpPr>
            <a:spLocks noGrp="1"/>
          </p:cNvSpPr>
          <p:nvPr>
            <p:ph idx="1"/>
          </p:nvPr>
        </p:nvSpPr>
        <p:spPr/>
        <p:txBody>
          <a:bodyPr/>
          <a:lstStyle/>
          <a:p>
            <a:r>
              <a:rPr lang="en-US" dirty="0" smtClean="0"/>
              <a:t>Group objects according to geographic location</a:t>
            </a:r>
            <a:br>
              <a:rPr lang="en-US" dirty="0" smtClean="0"/>
            </a:br>
            <a:endParaRPr lang="en-US" dirty="0" smtClean="0"/>
          </a:p>
          <a:p>
            <a:r>
              <a:rPr lang="en-US" dirty="0" smtClean="0"/>
              <a:t>Create relationships between sub-regions of a geographic area</a:t>
            </a:r>
            <a:br>
              <a:rPr lang="en-US" dirty="0" smtClean="0"/>
            </a:br>
            <a:endParaRPr lang="en-US" dirty="0" smtClean="0"/>
          </a:p>
          <a:p>
            <a:r>
              <a:rPr lang="en-US" dirty="0" smtClean="0"/>
              <a:t>Makes querying objects within a certain area efficient by pruning away irrelevant data</a:t>
            </a:r>
            <a:endParaRPr lang="en-US" dirty="0"/>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a Quad Tree?</a:t>
            </a:r>
            <a:endParaRPr lang="en-US" dirty="0"/>
          </a:p>
        </p:txBody>
      </p:sp>
      <p:sp>
        <p:nvSpPr>
          <p:cNvPr id="3" name="Content Placeholder 2"/>
          <p:cNvSpPr>
            <a:spLocks noGrp="1"/>
          </p:cNvSpPr>
          <p:nvPr>
            <p:ph idx="1"/>
          </p:nvPr>
        </p:nvSpPr>
        <p:spPr/>
        <p:txBody>
          <a:bodyPr/>
          <a:lstStyle/>
          <a:p>
            <a:pPr>
              <a:buNone/>
            </a:pPr>
            <a:r>
              <a:rPr lang="en-US" dirty="0" smtClean="0"/>
              <a:t>    A quad tree is a data structure that recursively subdivides 2D space into quadrants of sub-nodes.  </a:t>
            </a:r>
          </a:p>
          <a:p>
            <a:pPr>
              <a:buNone/>
            </a:pPr>
            <a:endParaRPr lang="en-US" dirty="0"/>
          </a:p>
          <a:p>
            <a:pPr>
              <a:buNone/>
            </a:pPr>
            <a:r>
              <a:rPr lang="en-US" dirty="0" smtClean="0"/>
              <a:t>	Each node either has exactly 4 children or has none.  Each child consumes exactly ¼ of the area of the parent node.</a:t>
            </a: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Content Placeholder 9" descr="Untitled-1.gif"/>
          <p:cNvPicPr>
            <a:picLocks noGrp="1" noChangeAspect="1"/>
          </p:cNvPicPr>
          <p:nvPr>
            <p:ph idx="1"/>
          </p:nvPr>
        </p:nvPicPr>
        <p:blipFill>
          <a:blip r:embed="rId2" cstate="print"/>
          <a:stretch>
            <a:fillRect/>
          </a:stretch>
        </p:blipFill>
        <p:spPr>
          <a:xfrm>
            <a:off x="914400" y="990600"/>
            <a:ext cx="7010400" cy="5552661"/>
          </a:xfrm>
        </p:spPr>
      </p:pic>
      <p:sp>
        <p:nvSpPr>
          <p:cNvPr id="11" name="TextBox 10"/>
          <p:cNvSpPr txBox="1"/>
          <p:nvPr/>
        </p:nvSpPr>
        <p:spPr>
          <a:xfrm>
            <a:off x="914400" y="381000"/>
            <a:ext cx="7315200" cy="461665"/>
          </a:xfrm>
          <a:prstGeom prst="rect">
            <a:avLst/>
          </a:prstGeom>
          <a:noFill/>
        </p:spPr>
        <p:txBody>
          <a:bodyPr wrap="square" rtlCol="0">
            <a:spAutoFit/>
          </a:bodyPr>
          <a:lstStyle/>
          <a:p>
            <a:r>
              <a:rPr lang="en-US" sz="2400" dirty="0" smtClean="0"/>
              <a:t>Professional Quality Photoshop Representation</a:t>
            </a:r>
            <a:endParaRPr lang="en-US" sz="24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Benefits of a Quad Tree…</a:t>
            </a:r>
            <a:endParaRPr lang="en-US" dirty="0"/>
          </a:p>
        </p:txBody>
      </p:sp>
      <p:sp>
        <p:nvSpPr>
          <p:cNvPr id="3" name="Content Placeholder 2"/>
          <p:cNvSpPr>
            <a:spLocks noGrp="1"/>
          </p:cNvSpPr>
          <p:nvPr>
            <p:ph idx="1"/>
          </p:nvPr>
        </p:nvSpPr>
        <p:spPr/>
        <p:txBody>
          <a:bodyPr/>
          <a:lstStyle/>
          <a:p>
            <a:r>
              <a:rPr lang="en-US" dirty="0" smtClean="0"/>
              <a:t>No longer have to search every object and check locations.  Objects are grouped by geographical location.  The tree is responsible for giving us the node at the desired granular level and that node contains the collection of objects we’re looking for.</a:t>
            </a:r>
          </a:p>
        </p:txBody>
      </p:sp>
    </p:spTree>
    <p:extLst>
      <p:ext uri="{BB962C8B-B14F-4D97-AF65-F5344CB8AC3E}">
        <p14:creationId xmlns:p14="http://schemas.microsoft.com/office/powerpoint/2010/main" val="281879301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Benefits of a Quad Tree…</a:t>
            </a:r>
            <a:endParaRPr lang="en-US" dirty="0"/>
          </a:p>
        </p:txBody>
      </p:sp>
      <p:sp>
        <p:nvSpPr>
          <p:cNvPr id="3" name="Content Placeholder 2"/>
          <p:cNvSpPr>
            <a:spLocks noGrp="1"/>
          </p:cNvSpPr>
          <p:nvPr>
            <p:ph idx="1"/>
          </p:nvPr>
        </p:nvSpPr>
        <p:spPr/>
        <p:txBody>
          <a:bodyPr/>
          <a:lstStyle/>
          <a:p>
            <a:r>
              <a:rPr lang="en-US" dirty="0"/>
              <a:t>Sub-objects within objects also inherently share the same location data</a:t>
            </a:r>
            <a:r>
              <a:rPr lang="en-US" dirty="0" smtClean="0"/>
              <a:t>.  Think of it in terms of something similar to an object database.  If each one of our objects contains sub objects, those sub objects are now also grouped by spatial region.</a:t>
            </a:r>
            <a:endParaRPr lang="en-US" dirty="0"/>
          </a:p>
        </p:txBody>
      </p:sp>
    </p:spTree>
    <p:extLst>
      <p:ext uri="{BB962C8B-B14F-4D97-AF65-F5344CB8AC3E}">
        <p14:creationId xmlns:p14="http://schemas.microsoft.com/office/powerpoint/2010/main" val="172265725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Benefits of a Quad Tree…</a:t>
            </a:r>
            <a:endParaRPr lang="en-US" dirty="0"/>
          </a:p>
        </p:txBody>
      </p:sp>
      <p:sp>
        <p:nvSpPr>
          <p:cNvPr id="3" name="Content Placeholder 2"/>
          <p:cNvSpPr>
            <a:spLocks noGrp="1"/>
          </p:cNvSpPr>
          <p:nvPr>
            <p:ph idx="1"/>
          </p:nvPr>
        </p:nvSpPr>
        <p:spPr/>
        <p:txBody>
          <a:bodyPr/>
          <a:lstStyle/>
          <a:p>
            <a:r>
              <a:rPr lang="en-US" dirty="0"/>
              <a:t>Granularity can easily be changed to search larger areas</a:t>
            </a:r>
            <a:r>
              <a:rPr lang="en-US" dirty="0" smtClean="0"/>
              <a:t>.  Queries against the quad tree can be restricted to a specific depth or to a minimum node size before returning.  Objects owned by a node are also owned by its parent meaning you’re not required to traverse all the way to the leaf nodes.</a:t>
            </a:r>
            <a:endParaRPr lang="en-US" dirty="0"/>
          </a:p>
        </p:txBody>
      </p:sp>
    </p:spTree>
    <p:extLst>
      <p:ext uri="{BB962C8B-B14F-4D97-AF65-F5344CB8AC3E}">
        <p14:creationId xmlns:p14="http://schemas.microsoft.com/office/powerpoint/2010/main" val="76532504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Benefits of a Quad Tree…</a:t>
            </a:r>
            <a:endParaRPr lang="en-US" dirty="0"/>
          </a:p>
        </p:txBody>
      </p:sp>
      <p:sp>
        <p:nvSpPr>
          <p:cNvPr id="3" name="Content Placeholder 2"/>
          <p:cNvSpPr>
            <a:spLocks noGrp="1"/>
          </p:cNvSpPr>
          <p:nvPr>
            <p:ph idx="1"/>
          </p:nvPr>
        </p:nvSpPr>
        <p:spPr/>
        <p:txBody>
          <a:bodyPr>
            <a:normAutofit lnSpcReduction="10000"/>
          </a:bodyPr>
          <a:lstStyle/>
          <a:p>
            <a:r>
              <a:rPr lang="en-US" dirty="0"/>
              <a:t>Areas can have relationships with other areas (i.e. “neighbor” nodes</a:t>
            </a:r>
            <a:r>
              <a:rPr lang="en-US" dirty="0" smtClean="0"/>
              <a:t>).  When doing distance based checks, your point of reference may be near the edge of a node.  Objects in a neighboring node may be closer than other objects in the selected node.  By referencing “neighbor” nodes, you can easily check those objects without walking the tree again.</a:t>
            </a:r>
            <a:endParaRPr lang="en-US" dirty="0"/>
          </a:p>
        </p:txBody>
      </p:sp>
    </p:spTree>
    <p:extLst>
      <p:ext uri="{BB962C8B-B14F-4D97-AF65-F5344CB8AC3E}">
        <p14:creationId xmlns:p14="http://schemas.microsoft.com/office/powerpoint/2010/main" val="70320119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Unbalanced Quad Trees</a:t>
            </a:r>
            <a:endParaRPr lang="en-US" dirty="0"/>
          </a:p>
        </p:txBody>
      </p:sp>
      <p:sp>
        <p:nvSpPr>
          <p:cNvPr id="3" name="Content Placeholder 2"/>
          <p:cNvSpPr>
            <a:spLocks noGrp="1"/>
          </p:cNvSpPr>
          <p:nvPr>
            <p:ph idx="1"/>
          </p:nvPr>
        </p:nvSpPr>
        <p:spPr/>
        <p:txBody>
          <a:bodyPr/>
          <a:lstStyle/>
          <a:p>
            <a:pPr marL="36576" indent="0">
              <a:buNone/>
            </a:pPr>
            <a:r>
              <a:rPr lang="en-US" dirty="0" smtClean="0"/>
              <a:t>Many quad tree implementations are “unbalanced”.  They reduce object checks by splitting a node once a maximum number objects have been reached in that node.  This is common in physics simulations to reduce the number of collision checks that are necessary by a physics engine.</a:t>
            </a:r>
            <a:endParaRPr lang="en-US" dirty="0"/>
          </a:p>
        </p:txBody>
      </p:sp>
    </p:spTree>
    <p:extLst>
      <p:ext uri="{BB962C8B-B14F-4D97-AF65-F5344CB8AC3E}">
        <p14:creationId xmlns:p14="http://schemas.microsoft.com/office/powerpoint/2010/main" val="1891616740"/>
      </p:ext>
    </p:extLst>
  </p:cSld>
  <p:clrMapOvr>
    <a:masterClrMapping/>
  </p:clrMapOvr>
  <p:timing>
    <p:tnLst>
      <p:par>
        <p:cTn id="1" dur="indefinite" restart="never" nodeType="tmRoot"/>
      </p:par>
    </p:tnLst>
  </p:timing>
</p:sld>
</file>

<file path=ppt/theme/theme1.xml><?xml version="1.0" encoding="utf-8"?>
<a:theme xmlns:a="http://schemas.openxmlformats.org/drawingml/2006/main" name="Technic">
  <a:themeElements>
    <a:clrScheme name="Technic">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Technic">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Technic">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Technic</Template>
  <TotalTime>296</TotalTime>
  <Words>480</Words>
  <Application>Microsoft Office PowerPoint</Application>
  <PresentationFormat>On-screen Show (4:3)</PresentationFormat>
  <Paragraphs>40</Paragraphs>
  <Slides>15</Slides>
  <Notes>0</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Technic</vt:lpstr>
      <vt:lpstr>Quad Trees</vt:lpstr>
      <vt:lpstr>Why use space partitioning?</vt:lpstr>
      <vt:lpstr>What is a Quad Tree?</vt:lpstr>
      <vt:lpstr>PowerPoint Presentation</vt:lpstr>
      <vt:lpstr>Benefits of a Quad Tree…</vt:lpstr>
      <vt:lpstr>Benefits of a Quad Tree…</vt:lpstr>
      <vt:lpstr>Benefits of a Quad Tree…</vt:lpstr>
      <vt:lpstr>Benefits of a Quad Tree…</vt:lpstr>
      <vt:lpstr>Unbalanced Quad Trees</vt:lpstr>
      <vt:lpstr>Unbalanced Quad Tree</vt:lpstr>
      <vt:lpstr>Balanced Quad Trees</vt:lpstr>
      <vt:lpstr>Balanced Quad Tree</vt:lpstr>
      <vt:lpstr>Demo</vt:lpstr>
      <vt:lpstr>Additional Partitioning Strategies</vt:lpstr>
      <vt:lpstr>       Questions?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Quad Trees</dc:title>
  <dc:creator>Windows User</dc:creator>
  <cp:lastModifiedBy>Dustin</cp:lastModifiedBy>
  <cp:revision>23</cp:revision>
  <dcterms:created xsi:type="dcterms:W3CDTF">2011-09-21T16:17:40Z</dcterms:created>
  <dcterms:modified xsi:type="dcterms:W3CDTF">2011-09-29T22:23:44Z</dcterms:modified>
</cp:coreProperties>
</file>